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notesMasterIdLst>
    <p:notesMasterId r:id="rId8"/>
  </p:notesMasterIdLst>
  <p:sldIdLst>
    <p:sldId id="271" r:id="rId2"/>
    <p:sldId id="282" r:id="rId3"/>
    <p:sldId id="767" r:id="rId4"/>
    <p:sldId id="780" r:id="rId5"/>
    <p:sldId id="281" r:id="rId6"/>
    <p:sldId id="27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98"/>
    <a:srgbClr val="F0B323"/>
    <a:srgbClr val="68A4D3"/>
    <a:srgbClr val="2D29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465E90-D62D-407A-A218-301828FB00B0}" v="11" dt="2019-06-07T13:54:21.4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581"/>
    <p:restoredTop sz="94640"/>
  </p:normalViewPr>
  <p:slideViewPr>
    <p:cSldViewPr snapToGrid="0" snapToObjects="1">
      <p:cViewPr varScale="1">
        <p:scale>
          <a:sx n="103" d="100"/>
          <a:sy n="103" d="100"/>
        </p:scale>
        <p:origin x="14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D67C8-B744-41C7-891A-06AF8BD3D63E}" type="datetimeFigureOut">
              <a:rPr lang="nb-NO" smtClean="0"/>
              <a:t>29.05.2019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C6E22-9462-4E3B-ACB0-F4FF3DB812C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727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Bli medlem – Få høyere verdi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2C6E22-9462-4E3B-ACB0-F4FF3DB812CA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43314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13A4C-AB3C-2141-8763-4A297ECF23DF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4163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13A4C-AB3C-2141-8763-4A297ECF23DF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4878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2EDEC8BB-48C7-FC41-8E96-0D58E39B146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0904878-47B4-234C-99D0-AAA9B6D49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8325" y="3429000"/>
            <a:ext cx="4949949" cy="1480698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BCBCD82B-0ED6-CC43-B192-47DD2E1537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8325" y="5074951"/>
            <a:ext cx="4949949" cy="1519280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  <a:endParaRPr lang="en-US" dirty="0"/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B837A5BC-465A-1E4C-A2BC-5E47370C31C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3342" y="1561199"/>
            <a:ext cx="4854932" cy="970986"/>
          </a:xfrm>
          <a:prstGeom prst="rect">
            <a:avLst/>
          </a:prstGeom>
        </p:spPr>
      </p:pic>
      <p:cxnSp>
        <p:nvCxnSpPr>
          <p:cNvPr id="14" name="Rett linje 13">
            <a:extLst>
              <a:ext uri="{FF2B5EF4-FFF2-40B4-BE49-F238E27FC236}">
                <a16:creationId xmlns:a16="http://schemas.microsoft.com/office/drawing/2014/main" id="{08F8BA4D-BCB3-7348-BE83-E4C8C93FDC24}"/>
              </a:ext>
            </a:extLst>
          </p:cNvPr>
          <p:cNvCxnSpPr/>
          <p:nvPr userDrawn="1"/>
        </p:nvCxnSpPr>
        <p:spPr>
          <a:xfrm>
            <a:off x="1263342" y="3038622"/>
            <a:ext cx="48549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Bilde 14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2557823B-E3EA-EE4D-8D8C-D7432708C6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629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6CB5E5F9-A360-264F-9BD4-F4B9ACC78D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50" y="470496"/>
            <a:ext cx="5605250" cy="59170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291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e verdikjeder i samspil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B711E2CD-8758-CD41-852A-AAD7C42567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11AFA7D2-A57B-CF4C-B79D-85B3E872B1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3342" y="1561199"/>
            <a:ext cx="4854932" cy="970986"/>
          </a:xfrm>
          <a:prstGeom prst="rect">
            <a:avLst/>
          </a:prstGeom>
        </p:spPr>
      </p:pic>
      <p:cxnSp>
        <p:nvCxnSpPr>
          <p:cNvPr id="13" name="Rett linje 12">
            <a:extLst>
              <a:ext uri="{FF2B5EF4-FFF2-40B4-BE49-F238E27FC236}">
                <a16:creationId xmlns:a16="http://schemas.microsoft.com/office/drawing/2014/main" id="{45B790EA-845A-E543-AD6C-88B2CA7C7757}"/>
              </a:ext>
            </a:extLst>
          </p:cNvPr>
          <p:cNvCxnSpPr/>
          <p:nvPr userDrawn="1"/>
        </p:nvCxnSpPr>
        <p:spPr>
          <a:xfrm>
            <a:off x="1263342" y="3038622"/>
            <a:ext cx="48549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Bilde 14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C65FF644-9901-0C4F-8A6F-F91B274D98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716F070-257C-A644-941F-3140EA0D31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8325" y="3429000"/>
            <a:ext cx="4949949" cy="1480698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118F446-B985-FC48-B6E1-B2E6789815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8325" y="5074951"/>
            <a:ext cx="4949949" cy="1519280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9166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50" y="470496"/>
            <a:ext cx="5605250" cy="59170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35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50" y="470496"/>
            <a:ext cx="5605250" cy="59170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317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50" y="470496"/>
            <a:ext cx="5605250" cy="59170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390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50" y="470496"/>
            <a:ext cx="5605250" cy="59170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208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50" y="470496"/>
            <a:ext cx="5605250" cy="59170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58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B77B6A9C-C450-544E-AAEB-31E58EA6859B}" type="datetimeFigureOut">
              <a:rPr lang="nb-NO" smtClean="0"/>
              <a:pPr/>
              <a:t>29.05.2019</a:t>
            </a:fld>
            <a:endParaRPr lang="nb-N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114AE157-AE79-1342-8D4A-9D5EB1891E7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54586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6A9C-C450-544E-AAEB-31E58EA6859B}" type="datetimeFigureOut">
              <a:rPr lang="nb-NO" smtClean="0"/>
              <a:t>29.05.2019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E157-AE79-1342-8D4A-9D5EB1891E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6624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delingsside 2 med bilde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6A9C-C450-544E-AAEB-31E58EA6859B}" type="datetimeFigureOut">
              <a:rPr lang="nb-NO" smtClean="0"/>
              <a:t>29.05.2019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E157-AE79-1342-8D4A-9D5EB1891E76}" type="slidenum">
              <a:rPr lang="nb-NO" smtClean="0"/>
              <a:t>‹#›</a:t>
            </a:fld>
            <a:endParaRPr lang="nb-NO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BDAD2E-5B2A-2140-84BE-688A98E6F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1760048"/>
            <a:ext cx="5181600" cy="933309"/>
          </a:xfrm>
        </p:spPr>
        <p:txBody>
          <a:bodyPr/>
          <a:lstStyle/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F41670B8-BF56-8E45-80D8-5893A50F0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72199" y="2937038"/>
            <a:ext cx="5181599" cy="32399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C0472F42-880C-7641-A039-C54AEE7CC7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4855" y="1526292"/>
            <a:ext cx="5288745" cy="4650671"/>
          </a:xfrm>
        </p:spPr>
        <p:txBody>
          <a:bodyPr/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8903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e Kunnskap for høyere verd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B711E2CD-8758-CD41-852A-AAD7C42567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11AFA7D2-A57B-CF4C-B79D-85B3E872B1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3342" y="1561199"/>
            <a:ext cx="4854932" cy="970986"/>
          </a:xfrm>
          <a:prstGeom prst="rect">
            <a:avLst/>
          </a:prstGeom>
        </p:spPr>
      </p:pic>
      <p:cxnSp>
        <p:nvCxnSpPr>
          <p:cNvPr id="13" name="Rett linje 12">
            <a:extLst>
              <a:ext uri="{FF2B5EF4-FFF2-40B4-BE49-F238E27FC236}">
                <a16:creationId xmlns:a16="http://schemas.microsoft.com/office/drawing/2014/main" id="{45B790EA-845A-E543-AD6C-88B2CA7C7757}"/>
              </a:ext>
            </a:extLst>
          </p:cNvPr>
          <p:cNvCxnSpPr/>
          <p:nvPr userDrawn="1"/>
        </p:nvCxnSpPr>
        <p:spPr>
          <a:xfrm>
            <a:off x="1263342" y="3038622"/>
            <a:ext cx="48549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Bilde 14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C65FF644-9901-0C4F-8A6F-F91B274D98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A9CDF76-3183-1D40-9E80-669B29417D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8325" y="3429000"/>
            <a:ext cx="4949949" cy="1480698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3D19D7EF-C8E2-8441-8182-2E3AE5D4D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8325" y="5074951"/>
            <a:ext cx="4949949" cy="1519280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275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855" y="975676"/>
            <a:ext cx="10698945" cy="1325563"/>
          </a:xfrm>
        </p:spPr>
        <p:txBody>
          <a:bodyPr/>
          <a:lstStyle/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856" y="2384583"/>
            <a:ext cx="53427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4856" y="3291839"/>
            <a:ext cx="5342720" cy="2897823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238458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291839"/>
            <a:ext cx="5183188" cy="2897824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6A9C-C450-544E-AAEB-31E58EA6859B}" type="datetimeFigureOut">
              <a:rPr lang="nb-NO" smtClean="0"/>
              <a:t>29.05.2019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E157-AE79-1342-8D4A-9D5EB1891E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04648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855" y="2299063"/>
            <a:ext cx="5364945" cy="3877900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99061"/>
            <a:ext cx="5181600" cy="3877901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6A9C-C450-544E-AAEB-31E58EA6859B}" type="datetimeFigureOut">
              <a:rPr lang="nb-NO" smtClean="0"/>
              <a:t>29.05.2019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E157-AE79-1342-8D4A-9D5EB1891E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584546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nnhold med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856" y="987424"/>
            <a:ext cx="4117170" cy="182452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dirty="0"/>
              <a:t>Klikk på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4855" y="3055633"/>
            <a:ext cx="4114800" cy="28133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6A9C-C450-544E-AAEB-31E58EA6859B}" type="datetimeFigureOut">
              <a:rPr lang="nb-NO" smtClean="0"/>
              <a:t>29.05.2019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E157-AE79-1342-8D4A-9D5EB1891E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23029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6A9C-C450-544E-AAEB-31E58EA6859B}" type="datetimeFigureOut">
              <a:rPr lang="nb-NO" smtClean="0"/>
              <a:t>29.05.2019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E157-AE79-1342-8D4A-9D5EB1891E76}" type="slidenum">
              <a:rPr lang="nb-NO" smtClean="0"/>
              <a:t>‹#›</a:t>
            </a:fld>
            <a:endParaRPr lang="nb-NO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11BD28-C7FE-5A45-B2FC-CF2FC808D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856" y="987423"/>
            <a:ext cx="4117170" cy="182452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7ADA367-9C43-7545-80A7-D43B1253F3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4855" y="3055632"/>
            <a:ext cx="4114800" cy="28133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1683497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6A9C-C450-544E-AAEB-31E58EA6859B}" type="datetimeFigureOut">
              <a:rPr lang="nb-NO" smtClean="0"/>
              <a:t>29.05.2019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E157-AE79-1342-8D4A-9D5EB1891E7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20205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vslutning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e 9">
            <a:extLst>
              <a:ext uri="{FF2B5EF4-FFF2-40B4-BE49-F238E27FC236}">
                <a16:creationId xmlns:a16="http://schemas.microsoft.com/office/drawing/2014/main" id="{B9A63F2C-38E0-9749-AC17-7410A564E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271" y="3026054"/>
            <a:ext cx="4029458" cy="80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695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vslutning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>
            <a:extLst>
              <a:ext uri="{FF2B5EF4-FFF2-40B4-BE49-F238E27FC236}">
                <a16:creationId xmlns:a16="http://schemas.microsoft.com/office/drawing/2014/main" id="{122AFA09-9114-474D-94B1-897989D359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1271" y="3026054"/>
            <a:ext cx="4029458" cy="80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95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vslutning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>
            <a:extLst>
              <a:ext uri="{FF2B5EF4-FFF2-40B4-BE49-F238E27FC236}">
                <a16:creationId xmlns:a16="http://schemas.microsoft.com/office/drawing/2014/main" id="{4E717AF2-D72B-4641-B6D9-8E1E6DA917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1271" y="3026054"/>
            <a:ext cx="4029458" cy="80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83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vslutning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>
            <a:extLst>
              <a:ext uri="{FF2B5EF4-FFF2-40B4-BE49-F238E27FC236}">
                <a16:creationId xmlns:a16="http://schemas.microsoft.com/office/drawing/2014/main" id="{CDC0549B-0DD7-A642-AD5B-A0E4E67AC2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81271" y="3026054"/>
            <a:ext cx="4029458" cy="80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922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48" y="470496"/>
            <a:ext cx="5605251" cy="59170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593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ndelingss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pic>
        <p:nvPicPr>
          <p:cNvPr id="13" name="Bilde 12">
            <a:extLst>
              <a:ext uri="{FF2B5EF4-FFF2-40B4-BE49-F238E27FC236}">
                <a16:creationId xmlns:a16="http://schemas.microsoft.com/office/drawing/2014/main" id="{95503F51-8CE0-874D-866E-0383E08D2C9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490748" y="470496"/>
            <a:ext cx="5605252" cy="5917007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FCD213A8-AEFE-3643-B0C8-ACCA083FB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15B86B2-E156-3E4A-8FD2-B669DCB22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83423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ndelingss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pic>
        <p:nvPicPr>
          <p:cNvPr id="13" name="Bilde 12">
            <a:extLst>
              <a:ext uri="{FF2B5EF4-FFF2-40B4-BE49-F238E27FC236}">
                <a16:creationId xmlns:a16="http://schemas.microsoft.com/office/drawing/2014/main" id="{95503F51-8CE0-874D-866E-0383E08D2C9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90000"/>
          </a:blip>
          <a:stretch>
            <a:fillRect/>
          </a:stretch>
        </p:blipFill>
        <p:spPr>
          <a:xfrm>
            <a:off x="490748" y="470496"/>
            <a:ext cx="5605252" cy="5917007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FCD213A8-AEFE-3643-B0C8-ACCA083FB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15B86B2-E156-3E4A-8FD2-B669DCB22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9023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ide marin og maritim kobling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B711E2CD-8758-CD41-852A-AAD7C42567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11AFA7D2-A57B-CF4C-B79D-85B3E872B1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3342" y="1561199"/>
            <a:ext cx="4854932" cy="970986"/>
          </a:xfrm>
          <a:prstGeom prst="rect">
            <a:avLst/>
          </a:prstGeom>
        </p:spPr>
      </p:pic>
      <p:cxnSp>
        <p:nvCxnSpPr>
          <p:cNvPr id="13" name="Rett linje 12">
            <a:extLst>
              <a:ext uri="{FF2B5EF4-FFF2-40B4-BE49-F238E27FC236}">
                <a16:creationId xmlns:a16="http://schemas.microsoft.com/office/drawing/2014/main" id="{45B790EA-845A-E543-AD6C-88B2CA7C7757}"/>
              </a:ext>
            </a:extLst>
          </p:cNvPr>
          <p:cNvCxnSpPr/>
          <p:nvPr userDrawn="1"/>
        </p:nvCxnSpPr>
        <p:spPr>
          <a:xfrm>
            <a:off x="1263342" y="3038622"/>
            <a:ext cx="48549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Bilde 14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C65FF644-9901-0C4F-8A6F-F91B274D98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1DD4E35-69F2-E04C-A536-F119D0574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8325" y="3429000"/>
            <a:ext cx="4949949" cy="1480698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8D2558CC-4AF1-E54D-AAEC-94695E02F2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8325" y="5074951"/>
            <a:ext cx="4949949" cy="1519280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348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50" y="470496"/>
            <a:ext cx="5605250" cy="59170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998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50" y="470496"/>
            <a:ext cx="5605250" cy="59170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980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ndelingss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B0D2C0C9-564A-5C4D-9B63-248B47E764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962D3515-131D-A647-9134-689DB7F0A4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490750" y="470496"/>
            <a:ext cx="5605250" cy="59170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61" y="1003790"/>
            <a:ext cx="4099034" cy="1346725"/>
          </a:xfrm>
        </p:spPr>
        <p:txBody>
          <a:bodyPr anchor="t" anchorCtr="0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9260" y="2773917"/>
            <a:ext cx="4099033" cy="331573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32BC57E3-4064-1548-8AAC-FB875CD75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54694" y="6019576"/>
            <a:ext cx="1668856" cy="333771"/>
          </a:xfrm>
          <a:prstGeom prst="rect">
            <a:avLst/>
          </a:prstGeom>
        </p:spPr>
      </p:pic>
      <p:pic>
        <p:nvPicPr>
          <p:cNvPr id="14" name="Bilde 13" descr="Et bilde som inneholder vektorgrafikk&#10;&#10;Automatisk generert beskrivelse">
            <a:extLst>
              <a:ext uri="{FF2B5EF4-FFF2-40B4-BE49-F238E27FC236}">
                <a16:creationId xmlns:a16="http://schemas.microsoft.com/office/drawing/2014/main" id="{D43C2A17-C773-6D4E-BBF9-6425B389E17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516" y="6066643"/>
            <a:ext cx="410747" cy="249751"/>
          </a:xfrm>
          <a:prstGeom prst="rect">
            <a:avLst/>
          </a:prstGeom>
        </p:spPr>
      </p:pic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7D59FAF3-FEEB-B541-9FBA-0D05AC0B3B4B}"/>
              </a:ext>
            </a:extLst>
          </p:cNvPr>
          <p:cNvCxnSpPr>
            <a:cxnSpLocks/>
          </p:cNvCxnSpPr>
          <p:nvPr userDrawn="1"/>
        </p:nvCxnSpPr>
        <p:spPr>
          <a:xfrm>
            <a:off x="1288567" y="2433223"/>
            <a:ext cx="38888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31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4855" y="1186367"/>
            <a:ext cx="10698945" cy="9333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855" y="2299063"/>
            <a:ext cx="10698945" cy="3877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4855" y="6356350"/>
            <a:ext cx="2926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B77B6A9C-C450-544E-AAEB-31E58EA6859B}" type="datetimeFigureOut">
              <a:rPr lang="nb-NO" smtClean="0"/>
              <a:pPr/>
              <a:t>29.05.2019</a:t>
            </a:fld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114AE157-AE79-1342-8D4A-9D5EB1891E7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2DE966FE-B5E8-9040-97A1-FA942DE77D6D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54855" y="413762"/>
            <a:ext cx="1931696" cy="386338"/>
          </a:xfrm>
          <a:prstGeom prst="rect">
            <a:avLst/>
          </a:prstGeom>
        </p:spPr>
      </p:pic>
      <p:sp>
        <p:nvSpPr>
          <p:cNvPr id="7" name="Plassholder for bunntekst 6">
            <a:extLst>
              <a:ext uri="{FF2B5EF4-FFF2-40B4-BE49-F238E27FC236}">
                <a16:creationId xmlns:a16="http://schemas.microsoft.com/office/drawing/2014/main" id="{812675C5-A879-7E43-926D-71A8BEE77E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 i="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5316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2" r:id="rId3"/>
    <p:sldLayoutId id="2147483731" r:id="rId4"/>
    <p:sldLayoutId id="2147483735" r:id="rId5"/>
    <p:sldLayoutId id="2147483724" r:id="rId6"/>
    <p:sldLayoutId id="2147483728" r:id="rId7"/>
    <p:sldLayoutId id="2147483730" r:id="rId8"/>
    <p:sldLayoutId id="2147483733" r:id="rId9"/>
    <p:sldLayoutId id="2147483736" r:id="rId10"/>
    <p:sldLayoutId id="2147483723" r:id="rId11"/>
    <p:sldLayoutId id="2147483725" r:id="rId12"/>
    <p:sldLayoutId id="2147483727" r:id="rId13"/>
    <p:sldLayoutId id="2147483729" r:id="rId14"/>
    <p:sldLayoutId id="2147483732" r:id="rId15"/>
    <p:sldLayoutId id="2147483737" r:id="rId16"/>
    <p:sldLayoutId id="2147483711" r:id="rId17"/>
    <p:sldLayoutId id="2147483715" r:id="rId18"/>
    <p:sldLayoutId id="2147483710" r:id="rId19"/>
    <p:sldLayoutId id="2147483714" r:id="rId20"/>
    <p:sldLayoutId id="2147483713" r:id="rId21"/>
    <p:sldLayoutId id="2147483718" r:id="rId22"/>
    <p:sldLayoutId id="2147483717" r:id="rId23"/>
    <p:sldLayoutId id="2147483716" r:id="rId24"/>
    <p:sldLayoutId id="2147483719" r:id="rId25"/>
    <p:sldLayoutId id="2147483720" r:id="rId26"/>
    <p:sldLayoutId id="2147483721" r:id="rId27"/>
    <p:sldLayoutId id="2147483722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pn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10" Type="http://schemas.openxmlformats.org/officeDocument/2006/relationships/image" Target="../media/image3.png"/><Relationship Id="rId4" Type="http://schemas.openxmlformats.org/officeDocument/2006/relationships/image" Target="../media/image24.jpg"/><Relationship Id="rId9" Type="http://schemas.openxmlformats.org/officeDocument/2006/relationships/image" Target="../media/image29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.png"/><Relationship Id="rId3" Type="http://schemas.openxmlformats.org/officeDocument/2006/relationships/image" Target="../media/image23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0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9887A3C-D142-CD45-90AF-92288CA1AC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b-NO" sz="2400" dirty="0"/>
              <a:t>Samarbeid og innovasjon </a:t>
            </a:r>
            <a:br>
              <a:rPr lang="nb-NO" sz="2400" dirty="0"/>
            </a:br>
            <a:r>
              <a:rPr lang="nb-NO" sz="2400" dirty="0"/>
              <a:t>for å øke verdien av marint råstoff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E28466F2-B914-7045-9D5B-3A2F840E65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>
                <a:solidFill>
                  <a:schemeClr val="tx1"/>
                </a:solidFill>
                <a:highlight>
                  <a:srgbClr val="FFFF00"/>
                </a:highlight>
              </a:rPr>
              <a:t>Medlemsbedriften</a:t>
            </a:r>
          </a:p>
          <a:p>
            <a:r>
              <a:rPr lang="nb-NO" dirty="0"/>
              <a:t>En medlemsbedrift i NCE Blue </a:t>
            </a:r>
            <a:r>
              <a:rPr lang="nb-NO" dirty="0" err="1"/>
              <a:t>Legasea</a:t>
            </a:r>
            <a:endParaRPr lang="nb-NO" dirty="0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58AB1DD-CAC5-47D2-8005-E8D6B4D8BEFC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nb-NO" dirty="0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8BFEE2A5-2C61-4AD6-BCAC-1464A9EB99B5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5923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691E08F-5842-49E7-9D40-AABAB6BD5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innhold 6" descr="Et bilde som inneholder himmel&#10;&#10;Automatisk generert beskrivelse">
            <a:extLst>
              <a:ext uri="{FF2B5EF4-FFF2-40B4-BE49-F238E27FC236}">
                <a16:creationId xmlns:a16="http://schemas.microsoft.com/office/drawing/2014/main" id="{CB131D65-D529-4661-AC0F-3D7B0E434E72}"/>
              </a:ext>
            </a:extLst>
          </p:cNvPr>
          <p:cNvPicPr preferRelativeResize="0"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ittel 1">
            <a:extLst>
              <a:ext uri="{FF2B5EF4-FFF2-40B4-BE49-F238E27FC236}">
                <a16:creationId xmlns:a16="http://schemas.microsoft.com/office/drawing/2014/main" id="{14726A40-ACBA-42C1-9489-88C565BA9D6D}"/>
              </a:ext>
            </a:extLst>
          </p:cNvPr>
          <p:cNvSpPr txBox="1">
            <a:spLocks/>
          </p:cNvSpPr>
          <p:nvPr/>
        </p:nvSpPr>
        <p:spPr>
          <a:xfrm>
            <a:off x="2085469" y="253058"/>
            <a:ext cx="7837715" cy="9333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dirty="0">
                <a:solidFill>
                  <a:schemeClr val="bg1"/>
                </a:solidFill>
              </a:rPr>
              <a:t>Derfor er vi medlem av Blue </a:t>
            </a:r>
            <a:r>
              <a:rPr lang="nb-NO" dirty="0" err="1">
                <a:solidFill>
                  <a:schemeClr val="bg1"/>
                </a:solidFill>
              </a:rPr>
              <a:t>Legasea</a:t>
            </a:r>
            <a:endParaRPr lang="nb-NO" dirty="0">
              <a:solidFill>
                <a:schemeClr val="bg1"/>
              </a:solidFill>
            </a:endParaRPr>
          </a:p>
        </p:txBody>
      </p:sp>
      <p:sp>
        <p:nvSpPr>
          <p:cNvPr id="8" name="Tittel 1">
            <a:extLst>
              <a:ext uri="{FF2B5EF4-FFF2-40B4-BE49-F238E27FC236}">
                <a16:creationId xmlns:a16="http://schemas.microsoft.com/office/drawing/2014/main" id="{D4985D57-6149-4AEE-B384-7FB6DD34462D}"/>
              </a:ext>
            </a:extLst>
          </p:cNvPr>
          <p:cNvSpPr txBox="1">
            <a:spLocks/>
          </p:cNvSpPr>
          <p:nvPr/>
        </p:nvSpPr>
        <p:spPr>
          <a:xfrm>
            <a:off x="2085469" y="2521322"/>
            <a:ext cx="9573656" cy="1480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2400" dirty="0">
                <a:solidFill>
                  <a:schemeClr val="bg1"/>
                </a:solidFill>
              </a:rPr>
              <a:t>Vi har alle et felles mål om å få mest mulig ut av marint råstoff </a:t>
            </a:r>
            <a:br>
              <a:rPr lang="nb-NO" sz="2400" dirty="0">
                <a:solidFill>
                  <a:schemeClr val="bg1"/>
                </a:solidFill>
              </a:rPr>
            </a:br>
            <a:r>
              <a:rPr lang="nb-NO" sz="2400" dirty="0">
                <a:solidFill>
                  <a:schemeClr val="bg1"/>
                </a:solidFill>
              </a:rPr>
              <a:t>- i form av verdier, utbytte og nye produkter.</a:t>
            </a:r>
          </a:p>
        </p:txBody>
      </p:sp>
      <p:sp>
        <p:nvSpPr>
          <p:cNvPr id="9" name="Tittel 1">
            <a:extLst>
              <a:ext uri="{FF2B5EF4-FFF2-40B4-BE49-F238E27FC236}">
                <a16:creationId xmlns:a16="http://schemas.microsoft.com/office/drawing/2014/main" id="{EE4D33DB-1109-41A5-9C70-37AD8D192436}"/>
              </a:ext>
            </a:extLst>
          </p:cNvPr>
          <p:cNvSpPr txBox="1">
            <a:spLocks/>
          </p:cNvSpPr>
          <p:nvPr/>
        </p:nvSpPr>
        <p:spPr>
          <a:xfrm>
            <a:off x="2085469" y="3946942"/>
            <a:ext cx="9573656" cy="1480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>
                <a:solidFill>
                  <a:schemeClr val="bg1"/>
                </a:solidFill>
              </a:rPr>
              <a:t>Fiskebåtrederier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>
                <a:solidFill>
                  <a:schemeClr val="bg1"/>
                </a:solidFill>
              </a:rPr>
              <a:t>Teknologileverandører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>
                <a:solidFill>
                  <a:schemeClr val="bg1"/>
                </a:solidFill>
              </a:rPr>
              <a:t>Biomarin prosessindustri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>
                <a:solidFill>
                  <a:schemeClr val="bg1"/>
                </a:solidFill>
              </a:rPr>
              <a:t>Verftsindustrien </a:t>
            </a:r>
          </a:p>
        </p:txBody>
      </p:sp>
    </p:spTree>
    <p:extLst>
      <p:ext uri="{BB962C8B-B14F-4D97-AF65-F5344CB8AC3E}">
        <p14:creationId xmlns:p14="http://schemas.microsoft.com/office/powerpoint/2010/main" val="645840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himmel, utendørs&#10;&#10;Automatisk generert beskrivelse">
            <a:extLst>
              <a:ext uri="{FF2B5EF4-FFF2-40B4-BE49-F238E27FC236}">
                <a16:creationId xmlns:a16="http://schemas.microsoft.com/office/drawing/2014/main" id="{C4809C31-3C0A-524E-ABAD-7534CC50D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tel 1">
            <a:extLst>
              <a:ext uri="{FF2B5EF4-FFF2-40B4-BE49-F238E27FC236}">
                <a16:creationId xmlns:a16="http://schemas.microsoft.com/office/drawing/2014/main" id="{2EA86BBE-B7E6-4740-A54A-9A2C5D1D9008}"/>
              </a:ext>
            </a:extLst>
          </p:cNvPr>
          <p:cNvSpPr txBox="1">
            <a:spLocks/>
          </p:cNvSpPr>
          <p:nvPr/>
        </p:nvSpPr>
        <p:spPr>
          <a:xfrm>
            <a:off x="1168325" y="3429000"/>
            <a:ext cx="4949949" cy="14806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dirty="0">
                <a:solidFill>
                  <a:schemeClr val="bg1"/>
                </a:solidFill>
              </a:rPr>
              <a:t>Fra hav til marked</a:t>
            </a:r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5722EEF9-AD62-6C4F-99EA-507E620C571A}"/>
              </a:ext>
            </a:extLst>
          </p:cNvPr>
          <p:cNvSpPr txBox="1">
            <a:spLocks/>
          </p:cNvSpPr>
          <p:nvPr/>
        </p:nvSpPr>
        <p:spPr>
          <a:xfrm>
            <a:off x="1168325" y="4325697"/>
            <a:ext cx="4949949" cy="14806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nb-NO" sz="3200" dirty="0">
              <a:solidFill>
                <a:schemeClr val="bg1"/>
              </a:solidFill>
            </a:endParaRPr>
          </a:p>
        </p:txBody>
      </p:sp>
      <p:grpSp>
        <p:nvGrpSpPr>
          <p:cNvPr id="2" name="Gruppe 1">
            <a:extLst>
              <a:ext uri="{FF2B5EF4-FFF2-40B4-BE49-F238E27FC236}">
                <a16:creationId xmlns:a16="http://schemas.microsoft.com/office/drawing/2014/main" id="{96032A9F-B41F-034C-8B12-BA97503E049F}"/>
              </a:ext>
            </a:extLst>
          </p:cNvPr>
          <p:cNvGrpSpPr/>
          <p:nvPr/>
        </p:nvGrpSpPr>
        <p:grpSpPr>
          <a:xfrm>
            <a:off x="1239612" y="4426981"/>
            <a:ext cx="8542679" cy="1142546"/>
            <a:chOff x="1239613" y="5507635"/>
            <a:chExt cx="6046986" cy="808758"/>
          </a:xfrm>
        </p:grpSpPr>
        <p:pic>
          <p:nvPicPr>
            <p:cNvPr id="11" name="Bilde 10">
              <a:extLst>
                <a:ext uri="{FF2B5EF4-FFF2-40B4-BE49-F238E27FC236}">
                  <a16:creationId xmlns:a16="http://schemas.microsoft.com/office/drawing/2014/main" id="{B9113181-5ED5-6F4B-AFC7-DCAC021FF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8716" y="5514922"/>
              <a:ext cx="801471" cy="801471"/>
            </a:xfrm>
            <a:prstGeom prst="rect">
              <a:avLst/>
            </a:prstGeom>
          </p:spPr>
        </p:pic>
        <p:pic>
          <p:nvPicPr>
            <p:cNvPr id="12" name="Bilde 11">
              <a:extLst>
                <a:ext uri="{FF2B5EF4-FFF2-40B4-BE49-F238E27FC236}">
                  <a16:creationId xmlns:a16="http://schemas.microsoft.com/office/drawing/2014/main" id="{D79095AD-A5B6-024B-AF66-41448880C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9613" y="5514922"/>
              <a:ext cx="801471" cy="801471"/>
            </a:xfrm>
            <a:prstGeom prst="rect">
              <a:avLst/>
            </a:prstGeom>
          </p:spPr>
        </p:pic>
        <p:pic>
          <p:nvPicPr>
            <p:cNvPr id="13" name="Bilde 12">
              <a:extLst>
                <a:ext uri="{FF2B5EF4-FFF2-40B4-BE49-F238E27FC236}">
                  <a16:creationId xmlns:a16="http://schemas.microsoft.com/office/drawing/2014/main" id="{9575742B-7EF5-A34D-A136-33EB985AF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7819" y="5514922"/>
              <a:ext cx="801471" cy="801471"/>
            </a:xfrm>
            <a:prstGeom prst="rect">
              <a:avLst/>
            </a:prstGeom>
          </p:spPr>
        </p:pic>
        <p:pic>
          <p:nvPicPr>
            <p:cNvPr id="14" name="Bilde 13">
              <a:extLst>
                <a:ext uri="{FF2B5EF4-FFF2-40B4-BE49-F238E27FC236}">
                  <a16:creationId xmlns:a16="http://schemas.microsoft.com/office/drawing/2014/main" id="{02288095-FF3F-6449-AEE2-13D78D530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9044" y="5507636"/>
              <a:ext cx="801471" cy="801471"/>
            </a:xfrm>
            <a:prstGeom prst="rect">
              <a:avLst/>
            </a:prstGeom>
          </p:spPr>
        </p:pic>
        <p:pic>
          <p:nvPicPr>
            <p:cNvPr id="15" name="Bilde 14">
              <a:extLst>
                <a:ext uri="{FF2B5EF4-FFF2-40B4-BE49-F238E27FC236}">
                  <a16:creationId xmlns:a16="http://schemas.microsoft.com/office/drawing/2014/main" id="{1EA53735-9C89-8342-B6E1-2A841DD34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6922" y="5507636"/>
              <a:ext cx="801471" cy="801471"/>
            </a:xfrm>
            <a:prstGeom prst="rect">
              <a:avLst/>
            </a:prstGeom>
          </p:spPr>
        </p:pic>
        <p:pic>
          <p:nvPicPr>
            <p:cNvPr id="3" name="Bilde 2">
              <a:extLst>
                <a:ext uri="{FF2B5EF4-FFF2-40B4-BE49-F238E27FC236}">
                  <a16:creationId xmlns:a16="http://schemas.microsoft.com/office/drawing/2014/main" id="{233D9B61-983D-594B-8E5C-9C4CE439272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485128" y="5507635"/>
              <a:ext cx="801471" cy="801471"/>
            </a:xfrm>
            <a:prstGeom prst="rect">
              <a:avLst/>
            </a:prstGeom>
          </p:spPr>
        </p:pic>
      </p:grpSp>
      <p:pic>
        <p:nvPicPr>
          <p:cNvPr id="16" name="Bilde 15">
            <a:extLst>
              <a:ext uri="{FF2B5EF4-FFF2-40B4-BE49-F238E27FC236}">
                <a16:creationId xmlns:a16="http://schemas.microsoft.com/office/drawing/2014/main" id="{D8DF5BF9-BE5B-BB40-895E-7349C1F1EC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14407" y="6019576"/>
            <a:ext cx="1668856" cy="33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himmel, utendørs&#10;&#10;Automatisk generert beskrivelse">
            <a:extLst>
              <a:ext uri="{FF2B5EF4-FFF2-40B4-BE49-F238E27FC236}">
                <a16:creationId xmlns:a16="http://schemas.microsoft.com/office/drawing/2014/main" id="{C4809C31-3C0A-524E-ABAD-7534CC50D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0" name="Bilde 29" descr="Et bilde som inneholder himmel, utendørs, svart, objekt&#10;&#10;Automatisk generert beskrivelse">
            <a:extLst>
              <a:ext uri="{FF2B5EF4-FFF2-40B4-BE49-F238E27FC236}">
                <a16:creationId xmlns:a16="http://schemas.microsoft.com/office/drawing/2014/main" id="{57720963-FB01-064A-98FA-8B8893072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3930" y="-328075"/>
            <a:ext cx="8045941" cy="8045941"/>
          </a:xfrm>
          <a:prstGeom prst="rect">
            <a:avLst/>
          </a:prstGeom>
        </p:spPr>
      </p:pic>
      <p:sp>
        <p:nvSpPr>
          <p:cNvPr id="10" name="Tittel 1">
            <a:extLst>
              <a:ext uri="{FF2B5EF4-FFF2-40B4-BE49-F238E27FC236}">
                <a16:creationId xmlns:a16="http://schemas.microsoft.com/office/drawing/2014/main" id="{5722EEF9-AD62-6C4F-99EA-507E620C571A}"/>
              </a:ext>
            </a:extLst>
          </p:cNvPr>
          <p:cNvSpPr txBox="1">
            <a:spLocks/>
          </p:cNvSpPr>
          <p:nvPr/>
        </p:nvSpPr>
        <p:spPr>
          <a:xfrm>
            <a:off x="1168325" y="4325697"/>
            <a:ext cx="4949949" cy="14806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nb-NO" sz="3200" dirty="0">
              <a:solidFill>
                <a:schemeClr val="bg1"/>
              </a:solidFill>
            </a:endParaRPr>
          </a:p>
        </p:txBody>
      </p:sp>
      <p:pic>
        <p:nvPicPr>
          <p:cNvPr id="20" name="Bilde 19">
            <a:extLst>
              <a:ext uri="{FF2B5EF4-FFF2-40B4-BE49-F238E27FC236}">
                <a16:creationId xmlns:a16="http://schemas.microsoft.com/office/drawing/2014/main" id="{C81AE830-3411-8046-9E49-E63B1F759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34381" y="3322003"/>
            <a:ext cx="849150" cy="418238"/>
          </a:xfrm>
          <a:prstGeom prst="rect">
            <a:avLst/>
          </a:prstGeom>
        </p:spPr>
      </p:pic>
      <p:pic>
        <p:nvPicPr>
          <p:cNvPr id="22" name="Bilde 21">
            <a:extLst>
              <a:ext uri="{FF2B5EF4-FFF2-40B4-BE49-F238E27FC236}">
                <a16:creationId xmlns:a16="http://schemas.microsoft.com/office/drawing/2014/main" id="{E326DCC6-8F86-D345-8E7F-49EB196310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8602" y="5021038"/>
            <a:ext cx="485834" cy="553427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A997AF48-83F0-F84A-BBFA-B4FA1E53E2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3722" y="4045059"/>
            <a:ext cx="435136" cy="582998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E2BD9441-59BD-2C4D-90A2-8CEA9E835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5445" y="5762374"/>
            <a:ext cx="443585" cy="498506"/>
          </a:xfrm>
          <a:prstGeom prst="rect">
            <a:avLst/>
          </a:prstGeom>
        </p:spPr>
      </p:pic>
      <p:pic>
        <p:nvPicPr>
          <p:cNvPr id="28" name="Bilde 27">
            <a:extLst>
              <a:ext uri="{FF2B5EF4-FFF2-40B4-BE49-F238E27FC236}">
                <a16:creationId xmlns:a16="http://schemas.microsoft.com/office/drawing/2014/main" id="{86D848D3-CD05-1A41-90CB-717D348BE9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95455" y="2549942"/>
            <a:ext cx="473158" cy="380217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D74658F9-E275-9D47-A567-E6539BFF6D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84713" y="5038327"/>
            <a:ext cx="1148134" cy="1148134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CABC4231-1B60-464C-98E0-080CFC087A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65202" y="2447751"/>
            <a:ext cx="1148134" cy="1148134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D1288A50-E40A-AA4D-A97D-4E02601B2E6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05704" y="3792721"/>
            <a:ext cx="1148134" cy="1148134"/>
          </a:xfrm>
          <a:prstGeom prst="rect">
            <a:avLst/>
          </a:prstGeom>
        </p:spPr>
      </p:pic>
      <p:pic>
        <p:nvPicPr>
          <p:cNvPr id="31" name="Bilde 30">
            <a:extLst>
              <a:ext uri="{FF2B5EF4-FFF2-40B4-BE49-F238E27FC236}">
                <a16:creationId xmlns:a16="http://schemas.microsoft.com/office/drawing/2014/main" id="{20893C64-E9DA-974B-8D22-2C2D097339B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99258" y="2926231"/>
            <a:ext cx="4409341" cy="881868"/>
          </a:xfrm>
          <a:prstGeom prst="rect">
            <a:avLst/>
          </a:prstGeom>
        </p:spPr>
      </p:pic>
      <p:sp>
        <p:nvSpPr>
          <p:cNvPr id="2" name="Rektangel 1">
            <a:extLst>
              <a:ext uri="{FF2B5EF4-FFF2-40B4-BE49-F238E27FC236}">
                <a16:creationId xmlns:a16="http://schemas.microsoft.com/office/drawing/2014/main" id="{FD9614B5-AA1C-F842-973D-5E28AC72C26D}"/>
              </a:ext>
            </a:extLst>
          </p:cNvPr>
          <p:cNvSpPr/>
          <p:nvPr/>
        </p:nvSpPr>
        <p:spPr>
          <a:xfrm>
            <a:off x="9448879" y="5719608"/>
            <a:ext cx="2499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  <a:latin typeface="DIN OT"/>
              </a:rPr>
              <a:t>Styresmakter </a:t>
            </a:r>
            <a:br>
              <a:rPr lang="nb-NO" sz="1400" dirty="0">
                <a:solidFill>
                  <a:schemeClr val="bg1"/>
                </a:solidFill>
                <a:latin typeface="DIN OT"/>
              </a:rPr>
            </a:br>
            <a:r>
              <a:rPr lang="nb-NO" sz="1400" dirty="0">
                <a:solidFill>
                  <a:schemeClr val="bg1"/>
                </a:solidFill>
                <a:latin typeface="DIN OT"/>
              </a:rPr>
              <a:t>og virkemiddel-</a:t>
            </a:r>
            <a:br>
              <a:rPr lang="nb-NO" sz="1400" dirty="0">
                <a:solidFill>
                  <a:schemeClr val="bg1"/>
                </a:solidFill>
                <a:latin typeface="DIN OT"/>
              </a:rPr>
            </a:br>
            <a:r>
              <a:rPr lang="nb-NO" sz="1400" dirty="0">
                <a:solidFill>
                  <a:schemeClr val="bg1"/>
                </a:solidFill>
                <a:latin typeface="DIN OT"/>
              </a:rPr>
              <a:t>apparat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67A90D36-215C-A144-898F-3E4F5C4350C1}"/>
              </a:ext>
            </a:extLst>
          </p:cNvPr>
          <p:cNvSpPr/>
          <p:nvPr/>
        </p:nvSpPr>
        <p:spPr>
          <a:xfrm>
            <a:off x="10431292" y="3348484"/>
            <a:ext cx="2050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  <a:latin typeface="DIN OT"/>
              </a:rPr>
              <a:t>Gründere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5F7A427E-BD9F-834C-8879-8BCE5244E551}"/>
              </a:ext>
            </a:extLst>
          </p:cNvPr>
          <p:cNvSpPr/>
          <p:nvPr/>
        </p:nvSpPr>
        <p:spPr>
          <a:xfrm>
            <a:off x="9861290" y="4970546"/>
            <a:ext cx="2050021" cy="74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  <a:latin typeface="DIN OT"/>
              </a:rPr>
              <a:t>Universitet, forsknings-</a:t>
            </a:r>
            <a:br>
              <a:rPr lang="nb-NO" sz="1400" dirty="0">
                <a:solidFill>
                  <a:schemeClr val="bg1"/>
                </a:solidFill>
                <a:latin typeface="DIN OT"/>
              </a:rPr>
            </a:br>
            <a:r>
              <a:rPr lang="nb-NO" sz="1400" dirty="0">
                <a:solidFill>
                  <a:schemeClr val="bg1"/>
                </a:solidFill>
                <a:latin typeface="DIN OT"/>
              </a:rPr>
              <a:t>institusjoner og kliniske miljø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A291B6C5-6908-9643-A6D2-B96FBFE84DBD}"/>
              </a:ext>
            </a:extLst>
          </p:cNvPr>
          <p:cNvSpPr/>
          <p:nvPr/>
        </p:nvSpPr>
        <p:spPr>
          <a:xfrm>
            <a:off x="10079459" y="4228909"/>
            <a:ext cx="16688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  <a:latin typeface="DIN OT"/>
              </a:rPr>
              <a:t>Risiko kapital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864420D2-7231-B047-BD2D-5B175A935A22}"/>
              </a:ext>
            </a:extLst>
          </p:cNvPr>
          <p:cNvSpPr/>
          <p:nvPr/>
        </p:nvSpPr>
        <p:spPr>
          <a:xfrm>
            <a:off x="10126783" y="2618454"/>
            <a:ext cx="20070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dirty="0">
                <a:solidFill>
                  <a:schemeClr val="bg1"/>
                </a:solidFill>
                <a:latin typeface="DIN OT"/>
              </a:rPr>
              <a:t>Etablerte bedrifter</a:t>
            </a:r>
          </a:p>
        </p:txBody>
      </p:sp>
      <p:pic>
        <p:nvPicPr>
          <p:cNvPr id="29" name="Bilde 28">
            <a:extLst>
              <a:ext uri="{FF2B5EF4-FFF2-40B4-BE49-F238E27FC236}">
                <a16:creationId xmlns:a16="http://schemas.microsoft.com/office/drawing/2014/main" id="{CB416007-0722-4553-A664-9BA7A00811E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93016" y="4628056"/>
            <a:ext cx="1393248" cy="1393249"/>
          </a:xfrm>
          <a:prstGeom prst="rect">
            <a:avLst/>
          </a:prstGeom>
        </p:spPr>
      </p:pic>
      <p:pic>
        <p:nvPicPr>
          <p:cNvPr id="33" name="Bilde 32">
            <a:extLst>
              <a:ext uri="{FF2B5EF4-FFF2-40B4-BE49-F238E27FC236}">
                <a16:creationId xmlns:a16="http://schemas.microsoft.com/office/drawing/2014/main" id="{7C224201-6FE2-425D-B9B7-37AAFA32E87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28268" y="4628055"/>
            <a:ext cx="1393248" cy="1393249"/>
          </a:xfrm>
          <a:prstGeom prst="rect">
            <a:avLst/>
          </a:prstGeom>
        </p:spPr>
      </p:pic>
      <p:pic>
        <p:nvPicPr>
          <p:cNvPr id="34" name="Bilde 33">
            <a:extLst>
              <a:ext uri="{FF2B5EF4-FFF2-40B4-BE49-F238E27FC236}">
                <a16:creationId xmlns:a16="http://schemas.microsoft.com/office/drawing/2014/main" id="{B5036B70-1ED5-4F51-8016-779B4DD8F9D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57762" y="4628056"/>
            <a:ext cx="1393248" cy="139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ssholder for innhold 7" descr="Et bilde som inneholder kart, tekst&#10;&#10;Automatisk generert beskrivelse">
            <a:extLst>
              <a:ext uri="{FF2B5EF4-FFF2-40B4-BE49-F238E27FC236}">
                <a16:creationId xmlns:a16="http://schemas.microsoft.com/office/drawing/2014/main" id="{2408982D-14CD-4848-88EF-3FF5AD1AA6B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273" b="1273"/>
          <a:stretch>
            <a:fillRect/>
          </a:stretch>
        </p:blipFill>
        <p:spPr/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C794833C-4A5A-4AC5-BF3B-13D474D89290}"/>
              </a:ext>
            </a:extLst>
          </p:cNvPr>
          <p:cNvSpPr txBox="1"/>
          <p:nvPr/>
        </p:nvSpPr>
        <p:spPr>
          <a:xfrm>
            <a:off x="2640562" y="3993502"/>
            <a:ext cx="1427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>
                <a:highlight>
                  <a:srgbClr val="FFFF00"/>
                </a:highlight>
              </a:rPr>
              <a:t>Medlemsbedriftens logo inn her</a:t>
            </a:r>
          </a:p>
        </p:txBody>
      </p:sp>
      <p:sp>
        <p:nvSpPr>
          <p:cNvPr id="11" name="Tittel 1">
            <a:extLst>
              <a:ext uri="{FF2B5EF4-FFF2-40B4-BE49-F238E27FC236}">
                <a16:creationId xmlns:a16="http://schemas.microsoft.com/office/drawing/2014/main" id="{ADB69F3F-B577-45C0-97E5-E85CE7046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1760048"/>
            <a:ext cx="5181600" cy="933309"/>
          </a:xfrm>
        </p:spPr>
        <p:txBody>
          <a:bodyPr>
            <a:noAutofit/>
          </a:bodyPr>
          <a:lstStyle/>
          <a:p>
            <a:r>
              <a:rPr lang="nb-NO" sz="3600" dirty="0"/>
              <a:t>Vi er en del av </a:t>
            </a:r>
            <a:br>
              <a:rPr lang="nb-NO" sz="3600" dirty="0"/>
            </a:br>
            <a:r>
              <a:rPr lang="nb-NO" sz="3600" dirty="0"/>
              <a:t>NCE Blue </a:t>
            </a:r>
            <a:r>
              <a:rPr lang="nb-NO" sz="3600" dirty="0" err="1"/>
              <a:t>Legasea</a:t>
            </a:r>
            <a:endParaRPr lang="nb-NO" sz="3600" dirty="0"/>
          </a:p>
        </p:txBody>
      </p:sp>
      <p:sp>
        <p:nvSpPr>
          <p:cNvPr id="13" name="Plassholder for tekst 11">
            <a:extLst>
              <a:ext uri="{FF2B5EF4-FFF2-40B4-BE49-F238E27FC236}">
                <a16:creationId xmlns:a16="http://schemas.microsoft.com/office/drawing/2014/main" id="{62AEC9A1-346D-4284-8EE4-5040C1EB1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72199" y="2937038"/>
            <a:ext cx="5181599" cy="2669105"/>
          </a:xfrm>
        </p:spPr>
        <p:txBody>
          <a:bodyPr>
            <a:normAutofit/>
          </a:bodyPr>
          <a:lstStyle/>
          <a:p>
            <a:r>
              <a:rPr lang="nb-NO" dirty="0"/>
              <a:t>Vi er med i samarbeidet for å øke verdien av marint råstoff og å øke vår egen konkurransekraft</a:t>
            </a:r>
          </a:p>
          <a:p>
            <a:r>
              <a:rPr lang="nb-NO" dirty="0"/>
              <a:t>Vi er også opptatt av å utvikle næringen til det beste for fellesskapet, og å dele kunnskap på tvers.</a:t>
            </a:r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Å være en del av klyngen gir oss store muligheter til å kunne påvirke, bygge nettverk og finne nye potensielle forretningsområder.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33912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1084239"/>
      </p:ext>
    </p:extLst>
  </p:cSld>
  <p:clrMapOvr>
    <a:masterClrMapping/>
  </p:clrMapOvr>
</p:sld>
</file>

<file path=ppt/theme/theme1.xml><?xml version="1.0" encoding="utf-8"?>
<a:theme xmlns:a="http://schemas.openxmlformats.org/drawingml/2006/main" name="NCE Blue Legasea grunnmal">
  <a:themeElements>
    <a:clrScheme name="NCE Blue Legasea">
      <a:dk1>
        <a:srgbClr val="2C2826"/>
      </a:dk1>
      <a:lt1>
        <a:srgbClr val="FFFFFF"/>
      </a:lt1>
      <a:dk2>
        <a:srgbClr val="68A3D3"/>
      </a:dk2>
      <a:lt2>
        <a:srgbClr val="FFFFFF"/>
      </a:lt2>
      <a:accent1>
        <a:srgbClr val="006198"/>
      </a:accent1>
      <a:accent2>
        <a:srgbClr val="F0B323"/>
      </a:accent2>
      <a:accent3>
        <a:srgbClr val="68A3D3"/>
      </a:accent3>
      <a:accent4>
        <a:srgbClr val="2C2826"/>
      </a:accent4>
      <a:accent5>
        <a:srgbClr val="006198"/>
      </a:accent5>
      <a:accent6>
        <a:srgbClr val="F0B323"/>
      </a:accent6>
      <a:hlink>
        <a:srgbClr val="9ED3F3"/>
      </a:hlink>
      <a:folHlink>
        <a:srgbClr val="9ED3F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io" id="{3BF0185D-CB52-234C-A7BE-6A52601CC2B0}" vid="{B3571E78-C4FD-A045-BA7E-9E915B3E153C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13931</TotalTime>
  <Words>130</Words>
  <Application>Microsoft Office PowerPoint</Application>
  <PresentationFormat>Widescreen</PresentationFormat>
  <Paragraphs>28</Paragraphs>
  <Slides>6</Slides>
  <Notes>3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DIN OT</vt:lpstr>
      <vt:lpstr>Times New Roman</vt:lpstr>
      <vt:lpstr>NCE Blue Legasea grunnmal</vt:lpstr>
      <vt:lpstr>Samarbeid og innovasjon  for å øke verdien av marint råstoff</vt:lpstr>
      <vt:lpstr>PowerPoint-presentasjon</vt:lpstr>
      <vt:lpstr>PowerPoint-presentasjon</vt:lpstr>
      <vt:lpstr>PowerPoint-presentasjon</vt:lpstr>
      <vt:lpstr>Vi er en del av  NCE Blue Legasea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Ronny Nordstrand</dc:creator>
  <cp:lastModifiedBy>Unni Grebstad</cp:lastModifiedBy>
  <cp:revision>117</cp:revision>
  <dcterms:created xsi:type="dcterms:W3CDTF">2019-03-18T12:05:08Z</dcterms:created>
  <dcterms:modified xsi:type="dcterms:W3CDTF">2019-06-07T13:55:12Z</dcterms:modified>
</cp:coreProperties>
</file>